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85" r:id="rId3"/>
    <p:sldId id="293" r:id="rId4"/>
    <p:sldId id="299" r:id="rId5"/>
    <p:sldId id="294" r:id="rId6"/>
    <p:sldId id="295" r:id="rId7"/>
    <p:sldId id="296" r:id="rId8"/>
    <p:sldId id="297" r:id="rId9"/>
    <p:sldId id="286" r:id="rId10"/>
    <p:sldId id="287" r:id="rId11"/>
    <p:sldId id="279" r:id="rId12"/>
    <p:sldId id="278" r:id="rId13"/>
    <p:sldId id="298" r:id="rId14"/>
    <p:sldId id="290" r:id="rId15"/>
    <p:sldId id="291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0" autoAdjust="0"/>
    <p:restoredTop sz="94660"/>
  </p:normalViewPr>
  <p:slideViewPr>
    <p:cSldViewPr snapToGrid="0">
      <p:cViewPr>
        <p:scale>
          <a:sx n="75" d="100"/>
          <a:sy n="75" d="100"/>
        </p:scale>
        <p:origin x="159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dirty="0">
                <a:solidFill>
                  <a:prstClr val="white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99664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37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35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30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68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dirty="0">
                <a:solidFill>
                  <a:prstClr val="white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64651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799011"/>
            <a:ext cx="10972800" cy="432715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806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5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751979"/>
            <a:ext cx="53848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19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759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663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307" y="3058778"/>
            <a:ext cx="10463581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306" y="4231906"/>
            <a:ext cx="10463583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dirty="0">
                <a:solidFill>
                  <a:prstClr val="white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165521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521" y="2577849"/>
            <a:ext cx="4211175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21" y="3950773"/>
            <a:ext cx="4211175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5189587" y="1700808"/>
            <a:ext cx="7051096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837306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dirty="0">
                <a:solidFill>
                  <a:prstClr val="white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5848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642A505D-C5CD-D943-AB03-A4C1CBE72BE3}" type="datetime1">
              <a:rPr lang="es-AR" smtClean="0"/>
              <a:pPr defTabSz="457200"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88F8E628-6199-4E49-B97E-043B0DCFEA8E}" type="slidenum">
              <a:rPr lang="es-ES" smtClean="0"/>
              <a:pPr defTabSz="45720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23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315204"/>
            <a:ext cx="8549464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77997"/>
            <a:ext cx="109728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1" y="6526575"/>
            <a:ext cx="1355705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642A505D-C5CD-D943-AB03-A4C1CBE72BE3}" type="datetime1">
              <a:rPr lang="es-AR" smtClean="0"/>
              <a:pPr defTabSz="457200"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457200"/>
            <a:fld id="{88F8E628-6199-4E49-B97E-043B0DCFEA8E}" type="slidenum">
              <a:rPr lang="es-ES" smtClean="0"/>
              <a:pPr defTabSz="45720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3596055" y="5083063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s-MX" sz="2400" b="1" i="1" dirty="0" smtClean="0">
                <a:solidFill>
                  <a:srgbClr val="102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MX" sz="2400" b="1" i="1" dirty="0">
              <a:solidFill>
                <a:srgbClr val="102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9 Rectángulo"/>
          <p:cNvSpPr/>
          <p:nvPr/>
        </p:nvSpPr>
        <p:spPr>
          <a:xfrm>
            <a:off x="2045464" y="2107751"/>
            <a:ext cx="8014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 defTabSz="457200">
              <a:defRPr/>
            </a:pPr>
            <a:r>
              <a:rPr lang="es-CO" sz="2400" b="1" i="1" dirty="0">
                <a:solidFill>
                  <a:srgbClr val="102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SERVICIOS A LA NAVEGACIÓN AÉREA</a:t>
            </a:r>
            <a:endParaRPr lang="es-BO" sz="2400" b="1" i="1" dirty="0">
              <a:solidFill>
                <a:srgbClr val="102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2045464" y="3035589"/>
            <a:ext cx="8014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 defTabSz="457200">
              <a:defRPr/>
            </a:pPr>
            <a:r>
              <a:rPr lang="es-CO" sz="2400" b="1" i="1" dirty="0">
                <a:solidFill>
                  <a:srgbClr val="102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</a:p>
        </p:txBody>
      </p:sp>
      <p:sp>
        <p:nvSpPr>
          <p:cNvPr id="9" name="9 Rectángulo"/>
          <p:cNvSpPr/>
          <p:nvPr/>
        </p:nvSpPr>
        <p:spPr>
          <a:xfrm>
            <a:off x="2205798" y="3731343"/>
            <a:ext cx="801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 defTabSz="457200">
              <a:defRPr/>
            </a:pPr>
            <a:r>
              <a:rPr lang="es-CO" sz="2400" dirty="0" smtClean="0"/>
              <a:t> </a:t>
            </a:r>
            <a:r>
              <a:rPr lang="es-CO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SALVAMENTO Y EXTINCION DE INCENDIOS S.E.I. AERONAUTICA CIVIL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96553"/>
            <a:ext cx="1881554" cy="18773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44" y="3635810"/>
            <a:ext cx="1936599" cy="21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PERSONAL DEL ARÉA </a:t>
            </a:r>
            <a:endParaRPr lang="es-CO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751979"/>
            <a:ext cx="6883400" cy="437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COORDINACION NACIONAL: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7 Funcionarios Administrativos</a:t>
            </a:r>
          </a:p>
          <a:p>
            <a:pPr marL="0" indent="0">
              <a:buNone/>
            </a:pP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COORDINADORES REGIONALES: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6 Funcionarios</a:t>
            </a:r>
          </a:p>
          <a:p>
            <a:pPr marL="0" indent="0">
              <a:buNone/>
            </a:pP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CAPACITACION CEA: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1 Coordinador</a:t>
            </a:r>
          </a:p>
          <a:p>
            <a:pPr marL="0" indent="0">
              <a:buNone/>
            </a:pP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OPERACIÓN: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368 BAE en 32 Aeropuertos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2207942"/>
            <a:ext cx="4267007" cy="2899317"/>
          </a:xfrm>
        </p:spPr>
      </p:pic>
    </p:spTree>
    <p:extLst>
      <p:ext uri="{BB962C8B-B14F-4D97-AF65-F5344CB8AC3E}">
        <p14:creationId xmlns:p14="http://schemas.microsoft.com/office/powerpoint/2010/main" val="4370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CAPACITACION:</a:t>
            </a:r>
            <a:endParaRPr lang="es-CO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609599" y="1751979"/>
            <a:ext cx="6638694" cy="4374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RECURRENTE BAE U.A.E.A.C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RECURRENTE BAE CONSECIONES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RESCATE ACUATICO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HIDROCARBUROS </a:t>
            </a:r>
            <a:endParaRPr lang="es-CO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385560" y="6544160"/>
            <a:ext cx="7539849" cy="250527"/>
          </a:xfrm>
        </p:spPr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15" name="Marcador de contenido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3" y="2478261"/>
            <a:ext cx="4507136" cy="2921619"/>
          </a:xfrm>
        </p:spPr>
      </p:pic>
    </p:spTree>
    <p:extLst>
      <p:ext uri="{BB962C8B-B14F-4D97-AF65-F5344CB8AC3E}">
        <p14:creationId xmlns:p14="http://schemas.microsoft.com/office/powerpoint/2010/main" val="4720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64153" y="963388"/>
            <a:ext cx="4211175" cy="58018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OPERACIÓN: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type="subTitle" idx="1"/>
          </p:nvPr>
        </p:nvSpPr>
        <p:spPr>
          <a:xfrm>
            <a:off x="5612234" y="1916553"/>
            <a:ext cx="6579765" cy="3477567"/>
          </a:xfrm>
        </p:spPr>
        <p:txBody>
          <a:bodyPr/>
          <a:lstStyle/>
          <a:p>
            <a:endParaRPr lang="es-CO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32  AEROPUERTOS  U.A.E.A.C.</a:t>
            </a:r>
          </a:p>
          <a:p>
            <a:pPr algn="l"/>
            <a:endParaRPr lang="es-CO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8 CONSECIONADOS : AIRPLAN, OPAIN Y SACSA.</a:t>
            </a:r>
          </a:p>
          <a:p>
            <a:pPr algn="l"/>
            <a:endParaRPr lang="es-CO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4 A CARGO DE LOS MUNICIPIOS.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4294967295"/>
          </p:nvPr>
        </p:nvSpPr>
        <p:spPr>
          <a:xfrm>
            <a:off x="0" y="6526213"/>
            <a:ext cx="1355725" cy="250825"/>
          </a:xfrm>
        </p:spPr>
        <p:txBody>
          <a:bodyPr/>
          <a:lstStyle/>
          <a:p>
            <a:fld id="{25B5B27B-6F0D-224B-A2ED-EB63453D4360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294967295"/>
          </p:nvPr>
        </p:nvSpPr>
        <p:spPr>
          <a:xfrm>
            <a:off x="4652963" y="6526213"/>
            <a:ext cx="7539037" cy="250825"/>
          </a:xfrm>
        </p:spPr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294967295"/>
          </p:nvPr>
        </p:nvSpPr>
        <p:spPr>
          <a:xfrm>
            <a:off x="10929938" y="6526213"/>
            <a:ext cx="1262062" cy="250825"/>
          </a:xfrm>
        </p:spPr>
        <p:txBody>
          <a:bodyPr/>
          <a:lstStyle/>
          <a:p>
            <a:fld id="{88F8E628-6199-4E49-B97E-043B0DCFEA8E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553"/>
            <a:ext cx="5209563" cy="39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131"/>
            <a:ext cx="12382149" cy="42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" y="0"/>
            <a:ext cx="7600426" cy="63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Bomberos Aeronáuticos de Colombia</a:t>
            </a:r>
          </a:p>
          <a:p>
            <a:endParaRPr lang="es-CO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Con la inauguración del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eropuerto El Dorado el 10 de diciembre de 1959, se dio inicio al servicio de Extinción de Incendios y se creo el Grupo de Bomberos Aeronáuticos. 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2" descr="Resultado de imagen para inauguracion aeropuerto el dor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1" y="2080471"/>
            <a:ext cx="4823669" cy="36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04594" y="941996"/>
            <a:ext cx="8766496" cy="6519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s-CO" sz="2400" dirty="0"/>
              <a:t>MISION ESPECIFICA DEL GRUPO DE BOMBEROS</a:t>
            </a:r>
            <a:endParaRPr lang="es-MX" altLang="es-CO" sz="24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0"/>
          </p:nvPr>
        </p:nvSpPr>
        <p:spPr>
          <a:xfrm>
            <a:off x="5189587" y="1700808"/>
            <a:ext cx="6781503" cy="426476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altLang="es-CO" sz="2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La misión directa y especifica del grupo de Bomberos Aeronáuticos es la de Salvar vidas humanas y crear condiciones de supervivencia, ofreciendo niveles de protección  a la actividad aeronáutica, aeroportuaria y usuarios del transporte aéreo de acuerdo a las disposiciones normativas dictadas por la OACI, las cuales han sido desarrolladas por un grupo de expertos en salvamento y extinción de incendios, cumpliendo además con exigencias de la FAA (Federación de Aviación Americana).</a:t>
            </a:r>
            <a:endParaRPr lang="es-CO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 descr="bombero her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489" y="1700808"/>
            <a:ext cx="5435600" cy="413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PERFIL BOMBERO AERONAUTICO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Condición psicofísica optima 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Liderazgo </a:t>
            </a:r>
          </a:p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Condiciones 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intelectuales,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un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gran nivel de observación y juicio crítico adecuado, a fin de discernir e interpretar rápidamente la situación a la que estará sujeto en un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incendio</a:t>
            </a:r>
          </a:p>
          <a:p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4" descr="Resultado de imagen para fotos bomberos aeronautic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5" y="2021747"/>
            <a:ext cx="4762500" cy="3741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1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capaz de adaptarse a las circunstancias cambiantes de todo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accidente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Condiciones Profesionales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Teórico-prácticas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El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personal de bomberos de aeropuerto debe estar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bien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instruido y bien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capacitado en ciertos 	conocimientos teóricos – prácticos en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los diversos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temas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que hacen a la lucha contra incendios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Condiciones 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éticas</a:t>
            </a:r>
          </a:p>
          <a:p>
            <a:pPr marL="0" indent="0">
              <a:buNone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El Bombero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Aeronáutico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debe estar convencido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con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tarea difícil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que va a realizar, por lo tanto se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requiere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que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asuma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un elevado compromiso con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	la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actividad</a:t>
            </a:r>
          </a:p>
        </p:txBody>
      </p:sp>
      <p:pic>
        <p:nvPicPr>
          <p:cNvPr id="5" name="Imagen 4" descr="Resultado de imagen para fotos bomberos aeronautic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3" y="1700808"/>
            <a:ext cx="3953430" cy="4264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7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4433977" y="1700808"/>
            <a:ext cx="7806706" cy="4264764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2">
                    <a:lumMod val="75000"/>
                  </a:schemeClr>
                </a:solidFill>
              </a:rPr>
              <a:t>Debido a que el volumen del tráfico aéreo es cada día mayor, los accidentes e incidentes que involucran aviones pueden ocurrir en cualquier lugar. El éxito a alcanzar por el personal que responda a estas situaciones, dependerá del perfil de cada uno de los individuos y del entrenamiento que posee en las operaciones de rescate y combate de incendios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s-CO" dirty="0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1924221"/>
            <a:ext cx="4043363" cy="3817937"/>
            <a:chOff x="378" y="1479"/>
            <a:chExt cx="2547" cy="2405"/>
          </a:xfrm>
        </p:grpSpPr>
        <p:pic>
          <p:nvPicPr>
            <p:cNvPr id="10" name="Picture 4" descr="incendi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1479"/>
              <a:ext cx="2541" cy="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85" y="1480"/>
              <a:ext cx="0" cy="240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85" y="3884"/>
              <a:ext cx="254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925" y="1480"/>
              <a:ext cx="0" cy="240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85" y="1480"/>
              <a:ext cx="254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1023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0" y="3863592"/>
            <a:ext cx="3677174" cy="236005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NORMATIVIDAD</a:t>
            </a:r>
          </a:p>
          <a:p>
            <a:pPr marL="0" indent="0">
              <a:buNone/>
            </a:pPr>
            <a:endParaRPr lang="es-CO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ANEXO 14 OACI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DOCUMENTO 9137 OACI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LEY 1575 del 21 de agosto de 2012 DNBC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LEY1523 del 24 de abril de 2012 UNGRD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RAC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Marcador de contenido 6" descr="C:\Users\79319231\AppData\Local\Microsoft\Windows\Temporary Internet Files\Content.Outlook\XGTVJ0XR\FB_IMG_147569517869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0" y="1700808"/>
            <a:ext cx="3677174" cy="210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3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ORGANIGRAMA</a:t>
            </a: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CO" sz="2800" dirty="0">
                <a:solidFill>
                  <a:schemeClr val="tx2">
                    <a:lumMod val="50000"/>
                  </a:schemeClr>
                </a:solidFill>
              </a:rPr>
            </a:br>
            <a:endParaRPr lang="es-CO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646" y="1565031"/>
            <a:ext cx="10427677" cy="4607169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69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CO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FUNCIÓN </a:t>
            </a: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DEL ARÉA</a:t>
            </a:r>
            <a:r>
              <a:rPr lang="es-CO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CO" sz="2800" dirty="0">
                <a:solidFill>
                  <a:schemeClr val="tx2">
                    <a:lumMod val="50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NIVEL CENTRAL: </a:t>
            </a: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Administración del servicio S.E.I. a </a:t>
            </a:r>
            <a:r>
              <a:rPr lang="es-CO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ivel </a:t>
            </a:r>
            <a:r>
              <a:rPr lang="es-CO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acional, SGC nacional, estructuración  de procesos de inversión para la dotación de insumos, herramientas, equipos, EPP y maquinas para la prestación del servicio, supervisión de proyectos S.E.I. y supervisión del servicio a nivel nacional.</a:t>
            </a:r>
          </a:p>
          <a:p>
            <a:endParaRPr lang="es-CO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2">
                    <a:lumMod val="10000"/>
                  </a:schemeClr>
                </a:solidFill>
              </a:rPr>
              <a:t>REGIONALES: </a:t>
            </a:r>
            <a:r>
              <a:rPr lang="es-CO" dirty="0" smtClean="0">
                <a:solidFill>
                  <a:schemeClr val="bg2">
                    <a:lumMod val="10000"/>
                  </a:schemeClr>
                </a:solidFill>
              </a:rPr>
              <a:t>Administrador del servicio S.E.I. regional, prestación operativa del servicio en los aeropuerto a cargo.</a:t>
            </a:r>
            <a:endParaRPr lang="es-CO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28/10/2016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www.aerocivil.gov.co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05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cion xmlns="f1339ddc-5a57-486c-a176-d14095dc71f5">Presentación SEI DSNA 201</Descripcion>
    <PublishingExpirationDate xmlns="http://schemas.microsoft.com/sharepoint/v3" xsi:nil="true"/>
    <PublishingStartDate xmlns="http://schemas.microsoft.com/sharepoint/v3" xsi:nil="true"/>
    <Formato xmlns="f1339ddc-5a57-486c-a176-d14095dc71f5">/Style%20Library/Images/ppt.svg</Formato>
    <Titulo xmlns="f1339ddc-5a57-486c-a176-d14095dc71f5">Presentación SEI DSNA 201</Titul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3665C0045474C90525E6CC142B656" ma:contentTypeVersion="4" ma:contentTypeDescription="Create a new document." ma:contentTypeScope="" ma:versionID="286456258223f0b7a00e88102995574e">
  <xsd:schema xmlns:xsd="http://www.w3.org/2001/XMLSchema" xmlns:xs="http://www.w3.org/2001/XMLSchema" xmlns:p="http://schemas.microsoft.com/office/2006/metadata/properties" xmlns:ns1="http://schemas.microsoft.com/sharepoint/v3" xmlns:ns2="f1339ddc-5a57-486c-a176-d14095dc71f5" targetNamespace="http://schemas.microsoft.com/office/2006/metadata/properties" ma:root="true" ma:fieldsID="e78a8d6c6dfc11dc0618934bebd58455" ns1:_="" ns2:_="">
    <xsd:import namespace="http://schemas.microsoft.com/sharepoint/v3"/>
    <xsd:import namespace="f1339ddc-5a57-486c-a176-d14095dc71f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ormato" minOccurs="0"/>
                <xsd:element ref="ns2:Descripcion" minOccurs="0"/>
                <xsd:element ref="ns2:Titul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39ddc-5a57-486c-a176-d14095dc71f5" elementFormDefault="qualified">
    <xsd:import namespace="http://schemas.microsoft.com/office/2006/documentManagement/types"/>
    <xsd:import namespace="http://schemas.microsoft.com/office/infopath/2007/PartnerControls"/>
    <xsd:element name="Formato" ma:index="10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Descripcion" ma:index="11" nillable="true" ma:displayName="Descripcion" ma:internalName="Descripcion">
      <xsd:simpleType>
        <xsd:restriction base="dms:Text">
          <xsd:maxLength value="255"/>
        </xsd:restriction>
      </xsd:simpleType>
    </xsd:element>
    <xsd:element name="Titulo" ma:index="12" nillable="true" ma:displayName="Titulo" ma:internalName="Titul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37C9C-7D63-43F6-A8BA-10AB6EE3EE16}"/>
</file>

<file path=customXml/itemProps2.xml><?xml version="1.0" encoding="utf-8"?>
<ds:datastoreItem xmlns:ds="http://schemas.openxmlformats.org/officeDocument/2006/customXml" ds:itemID="{DE6B281F-CDB0-4175-9715-D1BBFE11BE84}"/>
</file>

<file path=customXml/itemProps3.xml><?xml version="1.0" encoding="utf-8"?>
<ds:datastoreItem xmlns:ds="http://schemas.openxmlformats.org/officeDocument/2006/customXml" ds:itemID="{AE2DA3F9-2F3E-4D88-856F-F92B86ED9193}"/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424</Words>
  <Application>Microsoft Office PowerPoint</Application>
  <PresentationFormat>Panorámica</PresentationFormat>
  <Paragraphs>70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1_Tema de Office</vt:lpstr>
      <vt:lpstr>Tema de Office</vt:lpstr>
      <vt:lpstr>Presentación de PowerPoint</vt:lpstr>
      <vt:lpstr>Presentación de PowerPoint</vt:lpstr>
      <vt:lpstr>MISION ESPECIFICA DEL GRUPO DE BOMBEROS</vt:lpstr>
      <vt:lpstr>Presentación de PowerPoint</vt:lpstr>
      <vt:lpstr>Presentación de PowerPoint</vt:lpstr>
      <vt:lpstr>Presentación de PowerPoint</vt:lpstr>
      <vt:lpstr>Presentación de PowerPoint</vt:lpstr>
      <vt:lpstr>ORGANIGRAMA </vt:lpstr>
      <vt:lpstr> FUNCIÓN DEL ARÉA </vt:lpstr>
      <vt:lpstr>PERSONAL DEL ARÉA </vt:lpstr>
      <vt:lpstr>CAPACITACION:</vt:lpstr>
      <vt:lpstr>OPERACIÓN: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Misión – Visión Aerocivil</dc:title>
  <dc:creator>Juliana Caldas Torres</dc:creator>
  <cp:lastModifiedBy>Jorge Edilberto Alvarado Navarro</cp:lastModifiedBy>
  <cp:revision>50</cp:revision>
  <dcterms:created xsi:type="dcterms:W3CDTF">2016-01-15T15:19:48Z</dcterms:created>
  <dcterms:modified xsi:type="dcterms:W3CDTF">2016-10-28T15:39:32Z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0x010100D973665C0045474C90525E6CC142B656</vt:lpwstr>
  </property>
</Properties>
</file>